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52" autoAdjust="0"/>
    <p:restoredTop sz="94709" autoAdjust="0"/>
  </p:normalViewPr>
  <p:slideViewPr>
    <p:cSldViewPr>
      <p:cViewPr varScale="1">
        <p:scale>
          <a:sx n="67" d="100"/>
          <a:sy n="67" d="100"/>
        </p:scale>
        <p:origin x="-102" y="-168"/>
      </p:cViewPr>
      <p:guideLst>
        <p:guide orient="horz" pos="2160"/>
        <p:guide pos="2880"/>
      </p:guideLst>
    </p:cSldViewPr>
  </p:slideViewPr>
  <p:outlineViewPr>
    <p:cViewPr>
      <p:scale>
        <a:sx n="33" d="100"/>
        <a:sy n="33" d="100"/>
      </p:scale>
      <p:origin x="0" y="21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D1D559F3-A18D-4E05-87EC-0E154B2F9B82}"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1D559F3-A18D-4E05-87EC-0E154B2F9B82}"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1D559F3-A18D-4E05-87EC-0E154B2F9B82}"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1D559F3-A18D-4E05-87EC-0E154B2F9B82}"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1D559F3-A18D-4E05-87EC-0E154B2F9B82}"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1D559F3-A18D-4E05-87EC-0E154B2F9B82}"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D1D559F3-A18D-4E05-87EC-0E154B2F9B82}"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D1D559F3-A18D-4E05-87EC-0E154B2F9B82}"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D1D559F3-A18D-4E05-87EC-0E154B2F9B82}"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1D559F3-A18D-4E05-87EC-0E154B2F9B82}"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D1D559F3-A18D-4E05-87EC-0E154B2F9B82}"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7333817-08EC-4833-8F69-E0B44CB46663}" type="datetimeFigureOut">
              <a:rPr lang="fa-IR" smtClean="0"/>
              <a:pPr/>
              <a:t>1434/02/10</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1D559F3-A18D-4E05-87EC-0E154B2F9B82}"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tebyan.net/newindex.aspx?pid=842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tebyan.net/newindex.aspx?pid=68316" TargetMode="External"/><Relationship Id="rId2" Type="http://schemas.openxmlformats.org/officeDocument/2006/relationships/hyperlink" Target="http://www.tebyan.net/newindex.aspx?pid=8219"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tebyan.net/newindex.aspx?pid=66563" TargetMode="External"/><Relationship Id="rId2" Type="http://schemas.openxmlformats.org/officeDocument/2006/relationships/hyperlink" Target="http://www.tebyan.net/newindex.aspx?pid=38834" TargetMode="External"/><Relationship Id="rId1" Type="http://schemas.openxmlformats.org/officeDocument/2006/relationships/slideLayout" Target="../slideLayouts/slideLayout2.xml"/><Relationship Id="rId5" Type="http://schemas.openxmlformats.org/officeDocument/2006/relationships/hyperlink" Target="http://www.tebyan.net/newindex.aspx?pid=18621" TargetMode="External"/><Relationship Id="rId4" Type="http://schemas.openxmlformats.org/officeDocument/2006/relationships/hyperlink" Target="http://www.tebyan.net/newindex.aspx?pid=11190"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tebyan.net/newindex.aspx?pid=6410" TargetMode="External"/><Relationship Id="rId2" Type="http://schemas.openxmlformats.org/officeDocument/2006/relationships/hyperlink" Target="http://www.tebyan.net/newindex.aspx?pid=18030" TargetMode="External"/><Relationship Id="rId1" Type="http://schemas.openxmlformats.org/officeDocument/2006/relationships/slideLayout" Target="../slideLayouts/slideLayout2.xml"/><Relationship Id="rId6" Type="http://schemas.openxmlformats.org/officeDocument/2006/relationships/hyperlink" Target="http://www.tebyan.net/newindex.aspx?pid=13703" TargetMode="External"/><Relationship Id="rId5" Type="http://schemas.openxmlformats.org/officeDocument/2006/relationships/hyperlink" Target="http://www.tebyan.net/newindex.aspx?pid=14927" TargetMode="External"/><Relationship Id="rId4" Type="http://schemas.openxmlformats.org/officeDocument/2006/relationships/hyperlink" Target="http://www.tebyan.net/newindex.aspx?pid=56510"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tebyan.net/newindex.aspx?pid=6639" TargetMode="External"/><Relationship Id="rId2" Type="http://schemas.openxmlformats.org/officeDocument/2006/relationships/hyperlink" Target="http://www.tebyan.net/newindex.aspx?pid=17517" TargetMode="External"/><Relationship Id="rId1" Type="http://schemas.openxmlformats.org/officeDocument/2006/relationships/slideLayout" Target="../slideLayouts/slideLayout2.xml"/><Relationship Id="rId6" Type="http://schemas.openxmlformats.org/officeDocument/2006/relationships/hyperlink" Target="http://www.tebyan.net/newindex.aspx?pid=9265" TargetMode="External"/><Relationship Id="rId5" Type="http://schemas.openxmlformats.org/officeDocument/2006/relationships/hyperlink" Target="http://www.tebyan.net/newindex.aspx?pid=64514" TargetMode="External"/><Relationship Id="rId4" Type="http://schemas.openxmlformats.org/officeDocument/2006/relationships/hyperlink" Target="http://www.tebyan.net/newindex.aspx?pid=6617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2633464"/>
          </a:xfrm>
        </p:spPr>
        <p:txBody>
          <a:bodyPr>
            <a:normAutofit/>
          </a:bodyPr>
          <a:lstStyle/>
          <a:p>
            <a:pPr algn="ctr" rtl="1"/>
            <a:r>
              <a:rPr lang="ar-SA" dirty="0" smtClean="0"/>
              <a:t>بيماري رواني چيست ؟</a:t>
            </a:r>
            <a:r>
              <a:rPr lang="en-US" dirty="0" smtClean="0"/>
              <a:t/>
            </a:r>
            <a:br>
              <a:rPr lang="en-US" dirty="0" smtClean="0"/>
            </a:br>
            <a:r>
              <a:rPr lang="en-US" dirty="0" smtClean="0">
                <a:cs typeface="B Mitra" pitchFamily="2" charset="-78"/>
              </a:rPr>
              <a:t/>
            </a:r>
            <a:br>
              <a:rPr lang="en-US" dirty="0" smtClean="0">
                <a:cs typeface="B Mitra" pitchFamily="2" charset="-78"/>
              </a:rPr>
            </a:br>
            <a:endParaRPr lang="fa-IR" dirty="0">
              <a:cs typeface="B Mitra" pitchFamily="2" charset="-78"/>
            </a:endParaRPr>
          </a:p>
        </p:txBody>
      </p:sp>
      <p:sp>
        <p:nvSpPr>
          <p:cNvPr id="3" name="Subtitle 2"/>
          <p:cNvSpPr>
            <a:spLocks noGrp="1"/>
          </p:cNvSpPr>
          <p:nvPr>
            <p:ph type="subTitle" idx="1"/>
          </p:nvPr>
        </p:nvSpPr>
        <p:spPr>
          <a:xfrm>
            <a:off x="611560" y="4005064"/>
            <a:ext cx="7854696" cy="1752600"/>
          </a:xfrm>
        </p:spPr>
        <p:txBody>
          <a:bodyPr>
            <a:normAutofit/>
          </a:bodyPr>
          <a:lstStyle/>
          <a:p>
            <a:pPr rtl="0"/>
            <a:r>
              <a:rPr lang="ar-SA" dirty="0" smtClean="0"/>
              <a:t>تهيه وتنظيم :</a:t>
            </a:r>
            <a:endParaRPr lang="en-US" dirty="0" smtClean="0"/>
          </a:p>
          <a:p>
            <a:pPr rtl="0"/>
            <a:r>
              <a:rPr lang="ar-SA" dirty="0" smtClean="0"/>
              <a:t>سميه وطن پرست</a:t>
            </a:r>
            <a:endParaRPr lang="en-US" dirty="0" smtClean="0"/>
          </a:p>
          <a:p>
            <a:pPr rtl="0"/>
            <a:r>
              <a:rPr lang="ar-SA" dirty="0" smtClean="0"/>
              <a:t>بخش 5 مردان</a:t>
            </a:r>
            <a:endParaRPr lang="en-US" dirty="0" smtClean="0"/>
          </a:p>
          <a:p>
            <a:endParaRPr lang="fa-I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836712"/>
            <a:ext cx="8229600" cy="5775920"/>
          </a:xfrm>
        </p:spPr>
        <p:txBody>
          <a:bodyPr/>
          <a:lstStyle/>
          <a:p>
            <a:pPr>
              <a:buNone/>
            </a:pPr>
            <a:r>
              <a:rPr lang="fa-IR" b="1" dirty="0" smtClean="0"/>
              <a:t>بيماري روان چيست</a:t>
            </a:r>
            <a:r>
              <a:rPr lang="fa-IR" b="1" dirty="0" smtClean="0"/>
              <a:t>؟</a:t>
            </a:r>
          </a:p>
          <a:p>
            <a:pPr>
              <a:buNone/>
            </a:pPr>
            <a:endParaRPr lang="en-US" dirty="0" smtClean="0"/>
          </a:p>
          <a:p>
            <a:r>
              <a:rPr lang="ar-SA" dirty="0" smtClean="0"/>
              <a:t>بیماری روانی، اصطلاحی گسترده برای توصیف تعداد زیادی از بیماری های روان پزشکی است که توانایی تفکر، احساس و رفتار شخص جهت عملکرد مناسب در تکالیف روزمره زندگی را مختل می نمایند</a:t>
            </a:r>
            <a:r>
              <a:rPr lang="en-US" dirty="0" smtClean="0"/>
              <a:t>.</a:t>
            </a:r>
          </a:p>
          <a:p>
            <a:r>
              <a:rPr lang="ar-SA" dirty="0" smtClean="0"/>
              <a:t>بسیاری از بیماری های روانی در اواخر نوجوانی یا اوایل </a:t>
            </a:r>
            <a:r>
              <a:rPr lang="ar-SA" dirty="0" smtClean="0">
                <a:hlinkClick r:id="rId2"/>
              </a:rPr>
              <a:t>جوانی</a:t>
            </a:r>
            <a:r>
              <a:rPr lang="ar-SA" dirty="0" smtClean="0"/>
              <a:t>، یعنی مقارن با زمان ورود به دانشگاه شروع می گردند</a:t>
            </a:r>
            <a:r>
              <a:rPr lang="en-US" dirty="0" smtClean="0"/>
              <a:t>.</a:t>
            </a:r>
          </a:p>
          <a:p>
            <a:r>
              <a:rPr lang="ar-SA" dirty="0" smtClean="0"/>
              <a:t>بعضی از مردم فقط یک دوره واحد از بیماری روانی را تجربه می کنند، در حالی که در عده ای دیگر ممکن است نشانه های روانی، حالت دوره ای داشته باشند که امروز اغلب آن ها درمان پذیر هستند</a:t>
            </a:r>
            <a:r>
              <a:rPr lang="en-US" dirty="0" smtClean="0"/>
              <a:t>.</a:t>
            </a:r>
          </a:p>
          <a:p>
            <a:r>
              <a:rPr lang="ar-SA" dirty="0" smtClean="0"/>
              <a:t>تخمین زده می شود 20 درصد مردم در دوره ای از زندگی خود، بیماری روانی را تجربه کنند. افراد دارای بیماری روانی می توانند زندگی با کیفیتی داشته باشند</a:t>
            </a:r>
            <a:r>
              <a:rPr lang="fa-IR" dirty="0" smtClean="0"/>
              <a:t>.</a:t>
            </a:r>
            <a:r>
              <a:rPr lang="en-US" dirty="0" smtClean="0"/>
              <a:t>.</a:t>
            </a:r>
          </a:p>
          <a:p>
            <a:pPr>
              <a:lnSpc>
                <a:spcPct val="150000"/>
              </a:lnSpc>
            </a:pPr>
            <a:endParaRPr lang="fa-I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75920"/>
          </a:xfrm>
        </p:spPr>
        <p:txBody>
          <a:bodyPr>
            <a:normAutofit fontScale="85000" lnSpcReduction="20000"/>
          </a:bodyPr>
          <a:lstStyle/>
          <a:p>
            <a:r>
              <a:rPr lang="ar-SA" b="1" dirty="0" smtClean="0"/>
              <a:t>چه چیز بیماری روانی نیست؟</a:t>
            </a:r>
            <a:endParaRPr lang="en-US" dirty="0" smtClean="0"/>
          </a:p>
          <a:p>
            <a:pPr>
              <a:buNone/>
            </a:pPr>
            <a:r>
              <a:rPr lang="fa-IR" dirty="0" smtClean="0"/>
              <a:t>    </a:t>
            </a:r>
            <a:r>
              <a:rPr lang="ar-SA" dirty="0" smtClean="0"/>
              <a:t>دوره </a:t>
            </a:r>
            <a:r>
              <a:rPr lang="ar-SA" dirty="0" smtClean="0"/>
              <a:t>هایی در زندگی وجود دارد که در آن، هر شخصی ممکن است احساس های غیرقابل کنترل مثل: ترس، فشار، </a:t>
            </a:r>
            <a:r>
              <a:rPr lang="ar-SA" u="sng" dirty="0" smtClean="0">
                <a:hlinkClick r:id="rId2"/>
              </a:rPr>
              <a:t>افسردگی</a:t>
            </a:r>
            <a:r>
              <a:rPr lang="ar-SA" dirty="0" smtClean="0"/>
              <a:t>، </a:t>
            </a:r>
            <a:r>
              <a:rPr lang="ar-SA" u="sng" dirty="0" smtClean="0">
                <a:hlinkClick r:id="rId3"/>
              </a:rPr>
              <a:t>اضطراب</a:t>
            </a:r>
            <a:r>
              <a:rPr lang="en-US" dirty="0" smtClean="0"/>
              <a:t> </a:t>
            </a:r>
            <a:r>
              <a:rPr lang="ar-SA" dirty="0" smtClean="0"/>
              <a:t>و یا عدم کنترل روانی را داشته باشد</a:t>
            </a:r>
            <a:r>
              <a:rPr lang="en-US" dirty="0" smtClean="0"/>
              <a:t>. </a:t>
            </a:r>
            <a:r>
              <a:rPr lang="ar-SA" dirty="0" smtClean="0"/>
              <a:t>این دوره ها به شدت پریشان کننده هستند، اما معادل بیماری روانی محسوب نمی </a:t>
            </a:r>
            <a:r>
              <a:rPr lang="ar-SA" dirty="0" smtClean="0"/>
              <a:t>شوند</a:t>
            </a:r>
            <a:r>
              <a:rPr lang="fa-IR" dirty="0" smtClean="0"/>
              <a:t>.</a:t>
            </a:r>
          </a:p>
          <a:p>
            <a:endParaRPr lang="en-US" dirty="0" smtClean="0"/>
          </a:p>
          <a:p>
            <a:r>
              <a:rPr lang="ar-SA" b="1" dirty="0" smtClean="0"/>
              <a:t>ناتوانی روانی چیست؟</a:t>
            </a:r>
            <a:endParaRPr lang="en-US" dirty="0" smtClean="0"/>
          </a:p>
          <a:p>
            <a:pPr>
              <a:buNone/>
            </a:pPr>
            <a:r>
              <a:rPr lang="fa-IR" dirty="0" smtClean="0"/>
              <a:t>   </a:t>
            </a:r>
            <a:r>
              <a:rPr lang="ar-SA" dirty="0" smtClean="0"/>
              <a:t>اصطلاح </a:t>
            </a:r>
            <a:r>
              <a:rPr lang="ar-SA" dirty="0" smtClean="0"/>
              <a:t>های ناتوانی روانی و بیماری روانی، گاهی به جای همدیگر به کار می روند</a:t>
            </a:r>
            <a:r>
              <a:rPr lang="en-US" dirty="0" smtClean="0"/>
              <a:t>. </a:t>
            </a:r>
            <a:r>
              <a:rPr lang="ar-SA" dirty="0" smtClean="0"/>
              <a:t>به طور دقیق، اصطلاح های بیمار روانی به وجود یک اختلال واقعی اشاره می کند، در حالی که اصطلاح ناتوانی روانی به تجارب مختل ناشی از بیماری روانی اشاره دارد. هر کسی که بیماری روانی دارد، لزوما ناتوانی روانی ندارد. بسیاری از مردم بعد از بهبود از یک دوره بیماری، برای مدت زمانی طولانی از سلامت کامل در زندگی خود لذت می برند</a:t>
            </a:r>
            <a:r>
              <a:rPr lang="en-US" dirty="0" smtClean="0"/>
              <a:t>.</a:t>
            </a:r>
          </a:p>
          <a:p>
            <a:r>
              <a:rPr lang="ar-SA" dirty="0" smtClean="0"/>
              <a:t>ناتوانی روانی به ندرت دائمی است و سطوح ناتوانی هم اغلب در حال نوسان است </a:t>
            </a:r>
            <a:r>
              <a:rPr lang="ar-SA" dirty="0" smtClean="0"/>
              <a:t>بهبودپذیر است</a:t>
            </a:r>
            <a:r>
              <a:rPr lang="en-US" dirty="0" smtClean="0"/>
              <a:t>.</a:t>
            </a:r>
            <a:endParaRPr lang="fa-IR" dirty="0" smtClean="0"/>
          </a:p>
          <a:p>
            <a:endParaRPr lang="en-US" dirty="0" smtClean="0"/>
          </a:p>
          <a:p>
            <a:r>
              <a:rPr lang="ar-SA" b="1" dirty="0" smtClean="0"/>
              <a:t>شاخص های بیماری روانی</a:t>
            </a:r>
            <a:endParaRPr lang="en-US" dirty="0" smtClean="0"/>
          </a:p>
          <a:p>
            <a:pPr>
              <a:buNone/>
            </a:pPr>
            <a:r>
              <a:rPr lang="ar-SA" dirty="0" smtClean="0"/>
              <a:t>گرچه </a:t>
            </a:r>
            <a:r>
              <a:rPr lang="ar-SA" dirty="0" smtClean="0"/>
              <a:t>هر بیماری روانی نشانه های خاص خود را دارد، اما علائمی وجود دارد که براساس آن ها می توان متوجه «وجود اشکال» شد</a:t>
            </a:r>
            <a:endParaRPr lang="fa-I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75920"/>
          </a:xfrm>
        </p:spPr>
        <p:txBody>
          <a:bodyPr>
            <a:normAutofit fontScale="85000" lnSpcReduction="20000"/>
          </a:bodyPr>
          <a:lstStyle/>
          <a:p>
            <a:r>
              <a:rPr lang="ar-SA" b="1" dirty="0" smtClean="0"/>
              <a:t>این علائم عبارت هستند از</a:t>
            </a:r>
            <a:r>
              <a:rPr lang="en-US" b="1" dirty="0" smtClean="0"/>
              <a:t>:</a:t>
            </a:r>
            <a:endParaRPr lang="en-US" dirty="0" smtClean="0"/>
          </a:p>
          <a:p>
            <a:r>
              <a:rPr lang="en-US" dirty="0" smtClean="0"/>
              <a:t>- </a:t>
            </a:r>
            <a:r>
              <a:rPr lang="ar-SA" dirty="0" smtClean="0"/>
              <a:t>کناره گیری از دیگران</a:t>
            </a:r>
            <a:endParaRPr lang="en-US" dirty="0" smtClean="0"/>
          </a:p>
          <a:p>
            <a:r>
              <a:rPr lang="en-US" dirty="0" smtClean="0"/>
              <a:t>- </a:t>
            </a:r>
            <a:r>
              <a:rPr lang="ar-SA" dirty="0" smtClean="0"/>
              <a:t>تغییر سریع در وزن</a:t>
            </a:r>
            <a:endParaRPr lang="en-US" dirty="0" smtClean="0"/>
          </a:p>
          <a:p>
            <a:r>
              <a:rPr lang="en-US" dirty="0" smtClean="0"/>
              <a:t>- </a:t>
            </a:r>
            <a:r>
              <a:rPr lang="ar-SA" dirty="0" smtClean="0"/>
              <a:t>هذیان ها (باورهای </a:t>
            </a:r>
            <a:r>
              <a:rPr lang="ar-SA" dirty="0" smtClean="0"/>
              <a:t>غلطا</a:t>
            </a:r>
            <a:endParaRPr lang="fa-IR" dirty="0" smtClean="0"/>
          </a:p>
          <a:p>
            <a:r>
              <a:rPr lang="fa-IR" dirty="0" smtClean="0"/>
              <a:t>ا</a:t>
            </a:r>
            <a:r>
              <a:rPr lang="ar-SA" dirty="0" smtClean="0"/>
              <a:t>شکال </a:t>
            </a:r>
            <a:r>
              <a:rPr lang="ar-SA" dirty="0" smtClean="0"/>
              <a:t>در </a:t>
            </a:r>
            <a:r>
              <a:rPr lang="ar-SA" u="sng" dirty="0" smtClean="0">
                <a:hlinkClick r:id="rId2"/>
              </a:rPr>
              <a:t>تمرکز</a:t>
            </a:r>
            <a:endParaRPr lang="en-US" dirty="0" smtClean="0"/>
          </a:p>
          <a:p>
            <a:r>
              <a:rPr lang="en-US" dirty="0" smtClean="0"/>
              <a:t>- </a:t>
            </a:r>
            <a:r>
              <a:rPr lang="ar-SA" u="sng" dirty="0" smtClean="0">
                <a:hlinkClick r:id="rId3"/>
              </a:rPr>
              <a:t>غمگینی</a:t>
            </a:r>
            <a:r>
              <a:rPr lang="en-US" dirty="0" smtClean="0"/>
              <a:t> </a:t>
            </a:r>
            <a:r>
              <a:rPr lang="ar-SA" dirty="0" smtClean="0"/>
              <a:t>و دلتنگی</a:t>
            </a:r>
            <a:endParaRPr lang="en-US" dirty="0" smtClean="0"/>
          </a:p>
          <a:p>
            <a:r>
              <a:rPr lang="en-US" dirty="0" smtClean="0"/>
              <a:t>- </a:t>
            </a:r>
            <a:r>
              <a:rPr lang="ar-SA" dirty="0" smtClean="0"/>
              <a:t>فقدان علاقه (لذت </a:t>
            </a:r>
            <a:r>
              <a:rPr lang="ar-SA" dirty="0" smtClean="0"/>
              <a:t>نبردن</a:t>
            </a:r>
            <a:r>
              <a:rPr lang="en-US" dirty="0" smtClean="0"/>
              <a:t>)</a:t>
            </a:r>
            <a:endParaRPr lang="en-US" dirty="0" smtClean="0"/>
          </a:p>
          <a:p>
            <a:r>
              <a:rPr lang="en-US" dirty="0" smtClean="0"/>
              <a:t>- </a:t>
            </a:r>
            <a:r>
              <a:rPr lang="ar-SA" dirty="0" smtClean="0"/>
              <a:t>رفتار بزرگ منشانه</a:t>
            </a:r>
            <a:endParaRPr lang="en-US" dirty="0" smtClean="0"/>
          </a:p>
          <a:p>
            <a:r>
              <a:rPr lang="en-US" dirty="0" smtClean="0"/>
              <a:t>- </a:t>
            </a:r>
            <a:r>
              <a:rPr lang="ar-SA" dirty="0" smtClean="0"/>
              <a:t>تحریک پذیری </a:t>
            </a:r>
            <a:endParaRPr lang="en-US" dirty="0" smtClean="0"/>
          </a:p>
          <a:p>
            <a:r>
              <a:rPr lang="en-US" dirty="0" smtClean="0"/>
              <a:t>- </a:t>
            </a:r>
            <a:r>
              <a:rPr lang="ar-SA" dirty="0" smtClean="0"/>
              <a:t>نگرانی و بی قراری</a:t>
            </a:r>
            <a:endParaRPr lang="en-US" dirty="0" smtClean="0"/>
          </a:p>
          <a:p>
            <a:r>
              <a:rPr lang="en-US" dirty="0" smtClean="0"/>
              <a:t>- </a:t>
            </a:r>
            <a:r>
              <a:rPr lang="ar-SA" dirty="0" smtClean="0"/>
              <a:t>رفتار نامناسب</a:t>
            </a:r>
            <a:endParaRPr lang="en-US" dirty="0" smtClean="0"/>
          </a:p>
          <a:p>
            <a:r>
              <a:rPr lang="ar-SA" dirty="0" smtClean="0"/>
              <a:t>دانشجویانی که تحت درمان روان پزشکی هستند، ممکن است مقادیر زیادی از داروهای روان گردان را مصرف نمایند</a:t>
            </a:r>
            <a:r>
              <a:rPr lang="en-US" dirty="0" smtClean="0"/>
              <a:t>.</a:t>
            </a:r>
          </a:p>
          <a:p>
            <a:r>
              <a:rPr lang="ar-SA" dirty="0" smtClean="0"/>
              <a:t>همه داروها اثرات جانبی دارند. عوارض داروهای روانپزشکی به صورت کاهش تمرکز، </a:t>
            </a:r>
            <a:r>
              <a:rPr lang="ar-SA" u="sng" dirty="0" smtClean="0">
                <a:hlinkClick r:id="rId4"/>
              </a:rPr>
              <a:t>خواب آلودگی</a:t>
            </a:r>
            <a:r>
              <a:rPr lang="en-US" dirty="0" smtClean="0"/>
              <a:t> </a:t>
            </a:r>
            <a:r>
              <a:rPr lang="ar-SA" dirty="0" smtClean="0"/>
              <a:t>، تیرگی دید، سفتی عضلانی، لرزش و </a:t>
            </a:r>
            <a:r>
              <a:rPr lang="ar-SA" u="sng" dirty="0" smtClean="0">
                <a:hlinkClick r:id="rId5"/>
              </a:rPr>
              <a:t>خشکی دهان</a:t>
            </a:r>
            <a:r>
              <a:rPr lang="en-US" dirty="0" smtClean="0"/>
              <a:t> </a:t>
            </a:r>
            <a:r>
              <a:rPr lang="ar-SA" dirty="0" smtClean="0"/>
              <a:t>می باشد</a:t>
            </a:r>
            <a:r>
              <a:rPr lang="en-US" dirty="0" smtClean="0"/>
              <a:t>.</a:t>
            </a:r>
          </a:p>
          <a:p>
            <a:r>
              <a:rPr lang="ar-SA" dirty="0" smtClean="0"/>
              <a:t>در اغلب موارد نشانه های قابل مشاهده ناتوانی روانی نتیجه درمان است، نه خود بیماری</a:t>
            </a:r>
            <a:endParaRPr lang="fa-I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75920"/>
          </a:xfrm>
        </p:spPr>
        <p:txBody>
          <a:bodyPr>
            <a:normAutofit/>
          </a:bodyPr>
          <a:lstStyle/>
          <a:p>
            <a:r>
              <a:rPr lang="ar-SA" b="1" dirty="0" smtClean="0"/>
              <a:t>بهداشت (سلامت) روانی به چه معناست</a:t>
            </a:r>
            <a:r>
              <a:rPr lang="ar-SA" b="1" dirty="0" smtClean="0"/>
              <a:t>؟</a:t>
            </a:r>
            <a:endParaRPr lang="en-US" dirty="0" smtClean="0"/>
          </a:p>
          <a:p>
            <a:r>
              <a:rPr lang="ar-SA" dirty="0" smtClean="0"/>
              <a:t>سلامت روانی، چیزی بیش از فقدان بیماری روانی است. اغلب مردم از اهمیت حفظ سلامت جسمانی خود آگاهند و برای کسب اطمینان از سلامتی خود، از روش هایی همچون ورزش منظم، تغذیه مناسب و آزمایش های پزشکی استفاده می کنند. اما تعداد کمی از مردم به اهمیت حفظ سلامت روانی خود واقف هستند</a:t>
            </a:r>
            <a:r>
              <a:rPr lang="en-US" dirty="0" smtClean="0"/>
              <a:t>. </a:t>
            </a:r>
          </a:p>
          <a:p>
            <a:r>
              <a:rPr lang="ar-SA" dirty="0" smtClean="0"/>
              <a:t>همه در زندگی </a:t>
            </a:r>
            <a:r>
              <a:rPr lang="ar-SA" dirty="0" smtClean="0">
                <a:hlinkClick r:id="rId2"/>
              </a:rPr>
              <a:t>فشار روانی</a:t>
            </a:r>
            <a:r>
              <a:rPr lang="en-US" dirty="0" smtClean="0"/>
              <a:t> </a:t>
            </a:r>
            <a:r>
              <a:rPr lang="ar-SA" dirty="0" smtClean="0"/>
              <a:t>را تجربه می کنند که البته میزان معینی از آن برای ایجاد انگیزش مفید است، اما سطوح فشار روانی باید به دقت مورد بازبینی واقع شود. فشار روانی می تواند مشکلات جسمانی (از قبیل </a:t>
            </a:r>
            <a:r>
              <a:rPr lang="ar-SA" dirty="0" smtClean="0">
                <a:hlinkClick r:id="rId3"/>
              </a:rPr>
              <a:t>فشار خون </a:t>
            </a:r>
            <a:r>
              <a:rPr lang="ar-SA" dirty="0" smtClean="0"/>
              <a:t>بالا، </a:t>
            </a:r>
            <a:r>
              <a:rPr lang="ar-SA" dirty="0" smtClean="0">
                <a:hlinkClick r:id="rId4"/>
              </a:rPr>
              <a:t>سردرد</a:t>
            </a:r>
            <a:r>
              <a:rPr lang="ar-SA" dirty="0" smtClean="0"/>
              <a:t>، </a:t>
            </a:r>
            <a:r>
              <a:rPr lang="ar-SA" dirty="0" smtClean="0">
                <a:hlinkClick r:id="rId5"/>
              </a:rPr>
              <a:t>گردن درد</a:t>
            </a:r>
            <a:r>
              <a:rPr lang="en-US" dirty="0" smtClean="0"/>
              <a:t> </a:t>
            </a:r>
            <a:r>
              <a:rPr lang="ar-SA" dirty="0" smtClean="0"/>
              <a:t>، </a:t>
            </a:r>
            <a:r>
              <a:rPr lang="ar-SA" dirty="0" smtClean="0">
                <a:hlinkClick r:id="rId6"/>
              </a:rPr>
              <a:t>خستگی</a:t>
            </a:r>
            <a:r>
              <a:rPr lang="en-US" dirty="0" smtClean="0"/>
              <a:t>) </a:t>
            </a:r>
            <a:r>
              <a:rPr lang="ar-SA" dirty="0" smtClean="0"/>
              <a:t>تولید کند و ممکن است سرآغازی برای ناتوانی روانی در بعضی از مردم باشد</a:t>
            </a:r>
            <a:endParaRPr lang="fa-I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75920"/>
          </a:xfrm>
        </p:spPr>
        <p:txBody>
          <a:bodyPr>
            <a:normAutofit fontScale="92500" lnSpcReduction="20000"/>
          </a:bodyPr>
          <a:lstStyle/>
          <a:p>
            <a:r>
              <a:rPr lang="ar-SA" b="1" dirty="0" smtClean="0"/>
              <a:t>معیارهای سلامت </a:t>
            </a:r>
            <a:r>
              <a:rPr lang="ar-SA" b="1" dirty="0" smtClean="0"/>
              <a:t>روانی</a:t>
            </a:r>
            <a:r>
              <a:rPr lang="en-US" b="1" dirty="0" smtClean="0"/>
              <a:t> </a:t>
            </a:r>
            <a:endParaRPr lang="en-US" dirty="0" smtClean="0"/>
          </a:p>
          <a:p>
            <a:r>
              <a:rPr lang="ar-SA" dirty="0" smtClean="0"/>
              <a:t>معیارهایی برای کسب اطمینان از سلامت روانی وجود دارند، بعضی از این معیارها عبارت اند از</a:t>
            </a:r>
            <a:r>
              <a:rPr lang="en-US" dirty="0" smtClean="0"/>
              <a:t>:</a:t>
            </a:r>
          </a:p>
          <a:p>
            <a:r>
              <a:rPr lang="en-US" dirty="0" smtClean="0"/>
              <a:t>- </a:t>
            </a:r>
            <a:r>
              <a:rPr lang="ar-SA" u="sng" dirty="0" smtClean="0">
                <a:hlinkClick r:id="rId2"/>
              </a:rPr>
              <a:t>تغذیه مناسب</a:t>
            </a:r>
            <a:endParaRPr lang="en-US" dirty="0" smtClean="0"/>
          </a:p>
          <a:p>
            <a:r>
              <a:rPr lang="en-US" dirty="0" smtClean="0"/>
              <a:t>- </a:t>
            </a:r>
            <a:r>
              <a:rPr lang="ar-SA" u="sng" dirty="0" smtClean="0">
                <a:hlinkClick r:id="rId3"/>
              </a:rPr>
              <a:t>ورزش منظم</a:t>
            </a:r>
            <a:endParaRPr lang="en-US" dirty="0" smtClean="0"/>
          </a:p>
          <a:p>
            <a:r>
              <a:rPr lang="en-US" dirty="0" smtClean="0"/>
              <a:t>- </a:t>
            </a:r>
            <a:r>
              <a:rPr lang="ar-SA" dirty="0" smtClean="0"/>
              <a:t>کار و فعالیت در حد توان</a:t>
            </a:r>
            <a:endParaRPr lang="en-US" dirty="0" smtClean="0"/>
          </a:p>
          <a:p>
            <a:r>
              <a:rPr lang="en-US" dirty="0" smtClean="0"/>
              <a:t>- </a:t>
            </a:r>
            <a:r>
              <a:rPr lang="ar-SA" dirty="0" smtClean="0"/>
              <a:t>معاشرات با دیگران</a:t>
            </a:r>
            <a:endParaRPr lang="en-US" dirty="0" smtClean="0"/>
          </a:p>
          <a:p>
            <a:r>
              <a:rPr lang="en-US" dirty="0" smtClean="0"/>
              <a:t>- </a:t>
            </a:r>
            <a:r>
              <a:rPr lang="ar-SA" dirty="0" smtClean="0"/>
              <a:t>دانستن روش هایی برای ابراز وجود و عملی کردن آن ها</a:t>
            </a:r>
            <a:endParaRPr lang="en-US" dirty="0" smtClean="0"/>
          </a:p>
          <a:p>
            <a:r>
              <a:rPr lang="en-US" dirty="0" smtClean="0"/>
              <a:t>- </a:t>
            </a:r>
            <a:r>
              <a:rPr lang="ar-SA" u="sng" dirty="0" smtClean="0">
                <a:hlinkClick r:id="rId4"/>
              </a:rPr>
              <a:t>خواب کافی</a:t>
            </a:r>
            <a:endParaRPr lang="en-US" dirty="0" smtClean="0"/>
          </a:p>
          <a:p>
            <a:pPr>
              <a:lnSpc>
                <a:spcPct val="150000"/>
              </a:lnSpc>
            </a:pPr>
            <a:r>
              <a:rPr lang="ar-SA" dirty="0" smtClean="0"/>
              <a:t>توان </a:t>
            </a:r>
            <a:r>
              <a:rPr lang="ar-SA" u="sng" dirty="0" smtClean="0">
                <a:hlinkClick r:id="rId5"/>
              </a:rPr>
              <a:t>مقابله با </a:t>
            </a:r>
            <a:r>
              <a:rPr lang="ar-SA" u="sng" dirty="0" smtClean="0">
                <a:hlinkClick r:id="rId5"/>
              </a:rPr>
              <a:t>مشکلات</a:t>
            </a:r>
            <a:endParaRPr lang="fa-IR" u="sng" dirty="0" smtClean="0"/>
          </a:p>
          <a:p>
            <a:r>
              <a:rPr lang="ar-SA" dirty="0" smtClean="0"/>
              <a:t>دانستن و به کارگیری </a:t>
            </a:r>
            <a:r>
              <a:rPr lang="ar-SA" u="sng" dirty="0" smtClean="0">
                <a:hlinkClick r:id="rId6"/>
              </a:rPr>
              <a:t>روش های آرامش بخش</a:t>
            </a:r>
            <a:r>
              <a:rPr lang="en-US" dirty="0" smtClean="0"/>
              <a:t> </a:t>
            </a:r>
            <a:r>
              <a:rPr lang="ar-SA" dirty="0" smtClean="0"/>
              <a:t>در زندگی</a:t>
            </a:r>
            <a:endParaRPr lang="en-US" dirty="0" smtClean="0"/>
          </a:p>
          <a:p>
            <a:r>
              <a:rPr lang="en-US" dirty="0" smtClean="0"/>
              <a:t>- </a:t>
            </a:r>
            <a:r>
              <a:rPr lang="ar-SA" dirty="0" smtClean="0"/>
              <a:t>اهمیت دادن به زمان تفریح</a:t>
            </a:r>
            <a:endParaRPr lang="en-US" dirty="0" smtClean="0"/>
          </a:p>
          <a:p>
            <a:r>
              <a:rPr lang="ar-SA" dirty="0" smtClean="0"/>
              <a:t>حفظ بهداشت روانی جهت داشتن یک زندگی سالم، مسئولیت شخصی هر کسی است</a:t>
            </a:r>
            <a:r>
              <a:rPr lang="en-US" dirty="0" smtClean="0"/>
              <a:t>)</a:t>
            </a:r>
          </a:p>
          <a:p>
            <a:r>
              <a:rPr lang="fa-IR" dirty="0" smtClean="0"/>
              <a:t>ماهنامه دنياي سلامت)</a:t>
            </a:r>
            <a:endParaRPr lang="en-US" dirty="0" smtClean="0"/>
          </a:p>
          <a:p>
            <a:pPr>
              <a:lnSpc>
                <a:spcPct val="150000"/>
              </a:lnSpc>
            </a:pPr>
            <a:endParaRPr lang="fa-I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89</TotalTime>
  <Words>607</Words>
  <Application>Microsoft Office PowerPoint</Application>
  <PresentationFormat>On-screen Show (4:3)</PresentationFormat>
  <Paragraphs>49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Flow</vt:lpstr>
      <vt:lpstr>بيماري رواني چيست ؟  </vt:lpstr>
      <vt:lpstr>Slide 2</vt:lpstr>
      <vt:lpstr>Slide 3</vt:lpstr>
      <vt:lpstr>Slide 4</vt:lpstr>
      <vt:lpstr>Slide 5</vt:lpstr>
      <vt:lpstr>Slide 6</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ADHD يا اختلال بیش فعالی چیست؟ </dc:title>
  <dc:creator>ebnehoseiniz1</dc:creator>
  <cp:lastModifiedBy>ebnehoseiniz1</cp:lastModifiedBy>
  <cp:revision>5</cp:revision>
  <dcterms:created xsi:type="dcterms:W3CDTF">2012-12-22T09:05:16Z</dcterms:created>
  <dcterms:modified xsi:type="dcterms:W3CDTF">2012-12-23T08:55:20Z</dcterms:modified>
</cp:coreProperties>
</file>